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IBM Plex Sans"/>
      <p:regular r:id="rId40"/>
      <p:bold r:id="rId41"/>
      <p:italic r:id="rId42"/>
      <p:boldItalic r:id="rId43"/>
    </p:embeddedFont>
    <p:embeddedFont>
      <p:font typeface="IBM Plex Sans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regular.fntdata"/><Relationship Id="rId20" Type="http://schemas.openxmlformats.org/officeDocument/2006/relationships/slide" Target="slides/slide15.xml"/><Relationship Id="rId42" Type="http://schemas.openxmlformats.org/officeDocument/2006/relationships/font" Target="fonts/IBMPlexSans-italic.fntdata"/><Relationship Id="rId41" Type="http://schemas.openxmlformats.org/officeDocument/2006/relationships/font" Target="fonts/IBMPlexSans-bold.fntdata"/><Relationship Id="rId22" Type="http://schemas.openxmlformats.org/officeDocument/2006/relationships/slide" Target="slides/slide17.xml"/><Relationship Id="rId44" Type="http://schemas.openxmlformats.org/officeDocument/2006/relationships/font" Target="fonts/IBMPlexSansSemiBold-regular.fntdata"/><Relationship Id="rId21" Type="http://schemas.openxmlformats.org/officeDocument/2006/relationships/slide" Target="slides/slide16.xml"/><Relationship Id="rId43" Type="http://schemas.openxmlformats.org/officeDocument/2006/relationships/font" Target="fonts/IBMPlexSans-boldItalic.fntdata"/><Relationship Id="rId24" Type="http://schemas.openxmlformats.org/officeDocument/2006/relationships/slide" Target="slides/slide19.xml"/><Relationship Id="rId46" Type="http://schemas.openxmlformats.org/officeDocument/2006/relationships/font" Target="fonts/IBMPlexSansSemiBold-italic.fntdata"/><Relationship Id="rId23" Type="http://schemas.openxmlformats.org/officeDocument/2006/relationships/slide" Target="slides/slide18.xml"/><Relationship Id="rId45" Type="http://schemas.openxmlformats.org/officeDocument/2006/relationships/font" Target="fonts/IBMPlexSans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IBMPlexSansSemiBold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47db689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47db689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fc373db6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fc373db6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c373db6e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fc373db6e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c373db6e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fc373db6e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c9b0f3654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c9b0f3654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0c56bf6aaa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0c56bf6aaa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0c56bf6aa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0c56bf6aa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0c58c17066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0c58c17066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c373db6e1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fc373db6e1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fc373db6e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fc373db6e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fc373db6e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fc373db6e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47dad5f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d47dad5f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fc373db6e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fc373db6e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fc373db6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fc373db6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fc5e086b4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fc5e086b4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fc373db6e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fc373db6e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fc5e086b4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fc5e086b4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b1ff5d076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b1ff5d076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b20173a59e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b20173a59e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ae19a7b6f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ae19a7b6f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fc5e086b4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fc5e086b4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ae19a7b6f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ae19a7b6f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ae19a7b6fc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ae19a7b6fc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fc5e086b4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fc5e086b4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fc373db6e1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fc373db6e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ae19a7b6f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ae19a7b6f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fc5e086b4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fc5e086b4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d47db689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d47db689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c373db6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c373db6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e19a7b6fc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e19a7b6f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e19a7b6f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e19a7b6f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c373db6e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c373db6e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c58c17066_4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c58c17066_4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c58c17066_4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c58c17066_4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11" Type="http://schemas.openxmlformats.org/officeDocument/2006/relationships/image" Target="../media/image3.png"/><Relationship Id="rId10" Type="http://schemas.openxmlformats.org/officeDocument/2006/relationships/image" Target="../media/image5.png"/><Relationship Id="rId9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29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44.png"/><Relationship Id="rId4" Type="http://schemas.openxmlformats.org/officeDocument/2006/relationships/image" Target="../media/image3.png"/><Relationship Id="rId5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11" Type="http://schemas.openxmlformats.org/officeDocument/2006/relationships/image" Target="../media/image39.png"/><Relationship Id="rId10" Type="http://schemas.openxmlformats.org/officeDocument/2006/relationships/image" Target="../media/image41.png"/><Relationship Id="rId12" Type="http://schemas.openxmlformats.org/officeDocument/2006/relationships/image" Target="../media/image45.png"/><Relationship Id="rId9" Type="http://schemas.openxmlformats.org/officeDocument/2006/relationships/image" Target="../media/image25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6.png"/><Relationship Id="rId4" Type="http://schemas.openxmlformats.org/officeDocument/2006/relationships/image" Target="../media/image5.png"/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2" Type="http://schemas.openxmlformats.org/officeDocument/2006/relationships/image" Target="../media/image3.png"/><Relationship Id="rId9" Type="http://schemas.openxmlformats.org/officeDocument/2006/relationships/image" Target="../media/image41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2.png"/><Relationship Id="rId8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47.png"/><Relationship Id="rId4" Type="http://schemas.openxmlformats.org/officeDocument/2006/relationships/image" Target="../media/image23.png"/><Relationship Id="rId9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5.pn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6.png"/><Relationship Id="rId4" Type="http://schemas.openxmlformats.org/officeDocument/2006/relationships/image" Target="../media/image7.png"/><Relationship Id="rId11" Type="http://schemas.openxmlformats.org/officeDocument/2006/relationships/image" Target="../media/image16.png"/><Relationship Id="rId10" Type="http://schemas.openxmlformats.org/officeDocument/2006/relationships/image" Target="../media/image2.png"/><Relationship Id="rId12" Type="http://schemas.openxmlformats.org/officeDocument/2006/relationships/image" Target="../media/image3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3.png"/><Relationship Id="rId7" Type="http://schemas.openxmlformats.org/officeDocument/2006/relationships/image" Target="../media/image8.png"/><Relationship Id="rId8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0.png"/><Relationship Id="rId4" Type="http://schemas.openxmlformats.org/officeDocument/2006/relationships/image" Target="../media/image36.png"/><Relationship Id="rId9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46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0.png"/><Relationship Id="rId4" Type="http://schemas.openxmlformats.org/officeDocument/2006/relationships/image" Target="../media/image46.png"/><Relationship Id="rId5" Type="http://schemas.openxmlformats.org/officeDocument/2006/relationships/image" Target="../media/image27.png"/><Relationship Id="rId6" Type="http://schemas.openxmlformats.org/officeDocument/2006/relationships/image" Target="../media/image64.png"/><Relationship Id="rId7" Type="http://schemas.openxmlformats.org/officeDocument/2006/relationships/image" Target="../media/image20.png"/><Relationship Id="rId8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0E1E30"/>
                </a:solidFill>
              </a:rPr>
              <a:t>‹#›</a:t>
            </a:fld>
            <a:endParaRPr sz="1000">
              <a:solidFill>
                <a:srgbClr val="0E1E30"/>
              </a:solidFill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8709" y="247101"/>
            <a:ext cx="194434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8324" y="3576642"/>
            <a:ext cx="1058037" cy="5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248" y="105923"/>
            <a:ext cx="1228773" cy="6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7775" y="1086300"/>
            <a:ext cx="499575" cy="50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325" y="340850"/>
            <a:ext cx="586279" cy="6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3250" y="3472400"/>
            <a:ext cx="1981150" cy="5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0300" y="3935962"/>
            <a:ext cx="280375" cy="8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17624" y="2139275"/>
            <a:ext cx="5508751" cy="5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1"/>
          <p:cNvSpPr txBox="1"/>
          <p:nvPr>
            <p:ph idx="1" type="body"/>
          </p:nvPr>
        </p:nvSpPr>
        <p:spPr>
          <a:xfrm>
            <a:off x="311700" y="1389600"/>
            <a:ext cx="37815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11"/>
          <p:cNvSpPr/>
          <p:nvPr>
            <p:ph idx="2" type="pic"/>
          </p:nvPr>
        </p:nvSpPr>
        <p:spPr>
          <a:xfrm>
            <a:off x="4984475" y="1002525"/>
            <a:ext cx="3381900" cy="3341700"/>
          </a:xfrm>
          <a:prstGeom prst="rect">
            <a:avLst/>
          </a:prstGeom>
          <a:noFill/>
          <a:ln>
            <a:noFill/>
          </a:ln>
        </p:spPr>
      </p:sp>
      <p:pic>
        <p:nvPicPr>
          <p:cNvPr id="94" name="Google Shape;9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5874" y="253597"/>
            <a:ext cx="1024576" cy="252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7" name="Google Shape;97;p1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8" name="Google Shape;98;p1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Char char="●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●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○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Char char="■"/>
              <a:defRPr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0" name="Google Shape;10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874" y="253597"/>
            <a:ext cx="1024576" cy="25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-column text 1 1">
  <p:cSld name="ONE_COLUMN_TEXT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3">
            <a:alphaModFix/>
          </a:blip>
          <a:srcRect b="42239" l="0" r="0" t="0"/>
          <a:stretch/>
        </p:blipFill>
        <p:spPr>
          <a:xfrm>
            <a:off x="265500" y="4534725"/>
            <a:ext cx="903000" cy="522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6" name="Google Shape;106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●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9" name="Google Shape;10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883" y="253600"/>
            <a:ext cx="1024567" cy="2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CE24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/>
          <p:nvPr/>
        </p:nvSpPr>
        <p:spPr>
          <a:xfrm>
            <a:off x="3659466" y="2578478"/>
            <a:ext cx="2055000" cy="558000"/>
          </a:xfrm>
          <a:prstGeom prst="rect">
            <a:avLst/>
          </a:prstGeom>
          <a:solidFill>
            <a:srgbClr val="FF5C00"/>
          </a:solidFill>
          <a:ln cap="flat" cmpd="sng" w="9525">
            <a:solidFill>
              <a:srgbClr val="0E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2" name="Google Shape;112;p14"/>
          <p:cNvSpPr/>
          <p:nvPr/>
        </p:nvSpPr>
        <p:spPr>
          <a:xfrm>
            <a:off x="3544500" y="2463512"/>
            <a:ext cx="2055000" cy="55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E1E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13" name="Google Shape;113;p1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0E1E30"/>
                </a:solidFill>
              </a:rPr>
              <a:t>‹#›</a:t>
            </a:fld>
            <a:endParaRPr sz="1000">
              <a:solidFill>
                <a:srgbClr val="0E1E30"/>
              </a:solidFill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3629850" y="2406950"/>
            <a:ext cx="1884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Thanks!</a:t>
            </a:r>
            <a:endParaRPr b="1" sz="2900">
              <a:solidFill>
                <a:srgbClr val="0E1E3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3">
            <a:alphaModFix/>
          </a:blip>
          <a:srcRect b="0" l="51009" r="0" t="0"/>
          <a:stretch/>
        </p:blipFill>
        <p:spPr>
          <a:xfrm>
            <a:off x="52203" y="3231350"/>
            <a:ext cx="674125" cy="15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0E1E30"/>
                </a:solidFill>
              </a:rPr>
              <a:t>‹#›</a:t>
            </a:fld>
            <a:endParaRPr sz="1000">
              <a:solidFill>
                <a:srgbClr val="0E1E30"/>
              </a:solidFill>
            </a:endParaRPr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248" y="1803874"/>
            <a:ext cx="4893850" cy="48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576" y="130050"/>
            <a:ext cx="1506893" cy="8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2237"/>
            <a:ext cx="9144003" cy="5147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2075" y="3998276"/>
            <a:ext cx="653575" cy="6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15608" y="412752"/>
            <a:ext cx="672892" cy="77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70949" y="209605"/>
            <a:ext cx="1058037" cy="5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6994" y="2742878"/>
            <a:ext cx="809455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17200" y="605425"/>
            <a:ext cx="653575" cy="65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826400" y="3858050"/>
            <a:ext cx="981000" cy="9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CE24 2">
  <p:cSld name="BLANK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0E1E30"/>
                </a:solidFill>
              </a:rPr>
              <a:t>‹#›</a:t>
            </a:fld>
            <a:endParaRPr sz="1000">
              <a:solidFill>
                <a:srgbClr val="0E1E30"/>
              </a:solidFill>
            </a:endParaRPr>
          </a:p>
        </p:txBody>
      </p:sp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 b="0" l="51009" r="0" t="0"/>
          <a:stretch/>
        </p:blipFill>
        <p:spPr>
          <a:xfrm>
            <a:off x="52203" y="3231350"/>
            <a:ext cx="674125" cy="15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0E1E30"/>
                </a:solidFill>
              </a:rPr>
              <a:t>‹#›</a:t>
            </a:fld>
            <a:endParaRPr sz="1000">
              <a:solidFill>
                <a:srgbClr val="0E1E30"/>
              </a:solidFill>
            </a:endParaRPr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5073" y="1260774"/>
            <a:ext cx="4893850" cy="48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351" y="121350"/>
            <a:ext cx="1506893" cy="8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66675" y="4009651"/>
            <a:ext cx="653575" cy="65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208" y="492602"/>
            <a:ext cx="672892" cy="77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70949" y="209605"/>
            <a:ext cx="1058037" cy="5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16994" y="2742878"/>
            <a:ext cx="809455" cy="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22075" y="605425"/>
            <a:ext cx="548700" cy="55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89950" y="3814600"/>
            <a:ext cx="981000" cy="9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/>
          <p:nvPr/>
        </p:nvSpPr>
        <p:spPr>
          <a:xfrm>
            <a:off x="2673302" y="2129250"/>
            <a:ext cx="3551400" cy="558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2558328" y="2014275"/>
            <a:ext cx="3551400" cy="5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2714425" y="1957622"/>
            <a:ext cx="3274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Let’s get in touch!</a:t>
            </a:r>
            <a:endParaRPr b="1" sz="2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41" name="Google Shape;141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CE24 1 1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51" y="121350"/>
            <a:ext cx="1506893" cy="828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08" y="492602"/>
            <a:ext cx="672892" cy="775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5">
            <a:alphaModFix/>
          </a:blip>
          <a:srcRect b="0" l="51009" r="0" t="0"/>
          <a:stretch/>
        </p:blipFill>
        <p:spPr>
          <a:xfrm>
            <a:off x="52203" y="3231350"/>
            <a:ext cx="674125" cy="155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0949" y="209605"/>
            <a:ext cx="1058037" cy="5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18475" y="1528077"/>
            <a:ext cx="438900" cy="2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2075" y="605425"/>
            <a:ext cx="548700" cy="550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CE24 1 1 1">
  <p:cSld name="BLANK_1_1_1">
    <p:bg>
      <p:bgPr>
        <a:solidFill>
          <a:schemeClr val="l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/>
          <p:nvPr/>
        </p:nvSpPr>
        <p:spPr>
          <a:xfrm>
            <a:off x="3240500" y="1775949"/>
            <a:ext cx="2808000" cy="10374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3150275" y="1671000"/>
            <a:ext cx="2808000" cy="103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3240500" y="1649103"/>
            <a:ext cx="26631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0E1E30"/>
                </a:solidFill>
                <a:latin typeface="IBM Plex Sans"/>
                <a:ea typeface="IBM Plex Sans"/>
                <a:cs typeface="IBM Plex Sans"/>
                <a:sym typeface="IBM Plex Sans"/>
              </a:rPr>
              <a:t>Don't forget to rate the talk!</a:t>
            </a:r>
            <a:endParaRPr b="1" sz="2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6199" y="2858053"/>
            <a:ext cx="2928599" cy="199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136" y="2975900"/>
            <a:ext cx="1390638" cy="1208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9498" y="247100"/>
            <a:ext cx="1773553" cy="3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724" y="4228267"/>
            <a:ext cx="1058037" cy="5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3923" y="912112"/>
            <a:ext cx="4893850" cy="48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00" y="83125"/>
            <a:ext cx="950694" cy="522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8549" y="261478"/>
            <a:ext cx="424526" cy="489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 rotWithShape="1">
          <a:blip r:embed="rId3">
            <a:alphaModFix/>
          </a:blip>
          <a:srcRect b="0" l="51009" r="0" t="0"/>
          <a:stretch/>
        </p:blipFill>
        <p:spPr>
          <a:xfrm>
            <a:off x="52203" y="3231350"/>
            <a:ext cx="674125" cy="15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0E1E30"/>
                </a:solidFill>
              </a:rPr>
              <a:t>‹#›</a:t>
            </a:fld>
            <a:endParaRPr sz="1000">
              <a:solidFill>
                <a:srgbClr val="0E1E30"/>
              </a:solidFill>
            </a:endParaRPr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5238" y="2030939"/>
            <a:ext cx="4453524" cy="14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5248" y="1285424"/>
            <a:ext cx="4893850" cy="48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9098" y="105923"/>
            <a:ext cx="1228773" cy="6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2075" y="4242152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10525" y="336447"/>
            <a:ext cx="548700" cy="63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0800000">
            <a:off x="7367598" y="3839651"/>
            <a:ext cx="1685176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5825" y="969101"/>
            <a:ext cx="994940" cy="6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72175" y="4595121"/>
            <a:ext cx="65355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6" name="Google Shape;3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883" y="253600"/>
            <a:ext cx="1024567" cy="2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325" y="253300"/>
            <a:ext cx="1058725" cy="2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2319675" y="445025"/>
            <a:ext cx="57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2319675" y="1152475"/>
            <a:ext cx="574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-4025"/>
            <a:ext cx="1716000" cy="5143500"/>
          </a:xfrm>
          <a:prstGeom prst="rect">
            <a:avLst/>
          </a:prstGeom>
          <a:solidFill>
            <a:srgbClr val="1E6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46" name="Google Shape;46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4588" y="2533364"/>
            <a:ext cx="653579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00" y="933330"/>
            <a:ext cx="548700" cy="4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5614" y="4199550"/>
            <a:ext cx="451780" cy="4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128" y="3805950"/>
            <a:ext cx="548700" cy="55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84395" y="1659674"/>
            <a:ext cx="407175" cy="15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9473" y="253601"/>
            <a:ext cx="548700" cy="50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65883" y="253600"/>
            <a:ext cx="1024567" cy="2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title"/>
          </p:nvPr>
        </p:nvSpPr>
        <p:spPr>
          <a:xfrm>
            <a:off x="311700" y="445025"/>
            <a:ext cx="66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311700" y="1152475"/>
            <a:ext cx="65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8" name="Google Shape;58;p7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000">
                <a:solidFill>
                  <a:srgbClr val="0E1E30"/>
                </a:solidFill>
              </a:rPr>
              <a:t>‹#›</a:t>
            </a:fld>
            <a:endParaRPr sz="1000">
              <a:solidFill>
                <a:srgbClr val="0E1E30"/>
              </a:solidFill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7428000" y="-4025"/>
            <a:ext cx="1716000" cy="5143500"/>
          </a:xfrm>
          <a:prstGeom prst="rect">
            <a:avLst/>
          </a:prstGeom>
          <a:solidFill>
            <a:srgbClr val="1E6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92023" y="822032"/>
            <a:ext cx="548700" cy="33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025" y="1568530"/>
            <a:ext cx="548700" cy="4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424170" y="1646249"/>
            <a:ext cx="407175" cy="15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5874" y="253597"/>
            <a:ext cx="1024576" cy="25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 rotWithShape="1">
          <a:blip r:embed="rId6">
            <a:alphaModFix/>
          </a:blip>
          <a:srcRect b="0" l="0" r="37031" t="0"/>
          <a:stretch/>
        </p:blipFill>
        <p:spPr>
          <a:xfrm>
            <a:off x="8041716" y="2605213"/>
            <a:ext cx="1102283" cy="151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900" y="4385754"/>
            <a:ext cx="548700" cy="500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2" name="Google Shape;7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883" y="253600"/>
            <a:ext cx="1024567" cy="2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idx="1" type="body"/>
          </p:nvPr>
        </p:nvSpPr>
        <p:spPr>
          <a:xfrm>
            <a:off x="311700" y="17166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9"/>
          <p:cNvSpPr txBox="1"/>
          <p:nvPr>
            <p:ph idx="2" type="body"/>
          </p:nvPr>
        </p:nvSpPr>
        <p:spPr>
          <a:xfrm>
            <a:off x="4832400" y="17166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7" name="Google Shape;7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5874" y="253597"/>
            <a:ext cx="1024576" cy="25260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>
            <p:ph type="title"/>
          </p:nvPr>
        </p:nvSpPr>
        <p:spPr>
          <a:xfrm>
            <a:off x="311700" y="174150"/>
            <a:ext cx="699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9" name="Google Shape;7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 1">
  <p:cSld name="TITLE_AND_TWO_COLUMNS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/>
        </p:nvSpPr>
        <p:spPr>
          <a:xfrm>
            <a:off x="0" y="0"/>
            <a:ext cx="9144000" cy="921000"/>
          </a:xfrm>
          <a:prstGeom prst="rect">
            <a:avLst/>
          </a:prstGeom>
          <a:solidFill>
            <a:srgbClr val="1E66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311700" y="174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311700" y="17166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4" name="Google Shape;84;p10"/>
          <p:cNvSpPr txBox="1"/>
          <p:nvPr>
            <p:ph idx="2" type="body"/>
          </p:nvPr>
        </p:nvSpPr>
        <p:spPr>
          <a:xfrm>
            <a:off x="4832400" y="17166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6" name="Google Shape;86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874" y="253597"/>
            <a:ext cx="1024576" cy="252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7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 SemiBold"/>
              <a:buNone/>
              <a:defRPr sz="2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 SemiBold"/>
              <a:buChar char="●"/>
              <a:defRPr sz="18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○"/>
              <a:defRPr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■"/>
              <a:defRPr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●"/>
              <a:defRPr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○"/>
              <a:defRPr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■"/>
              <a:defRPr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●"/>
              <a:defRPr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○"/>
              <a:defRPr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 SemiBold"/>
              <a:buChar char="■"/>
              <a:defRPr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60.png"/><Relationship Id="rId10" Type="http://schemas.openxmlformats.org/officeDocument/2006/relationships/image" Target="../media/image62.png"/><Relationship Id="rId13" Type="http://schemas.openxmlformats.org/officeDocument/2006/relationships/image" Target="../media/image61.png"/><Relationship Id="rId1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Relationship Id="rId5" Type="http://schemas.openxmlformats.org/officeDocument/2006/relationships/image" Target="../media/image56.png"/><Relationship Id="rId6" Type="http://schemas.openxmlformats.org/officeDocument/2006/relationships/image" Target="../media/image50.png"/><Relationship Id="rId7" Type="http://schemas.openxmlformats.org/officeDocument/2006/relationships/image" Target="../media/image70.png"/><Relationship Id="rId8" Type="http://schemas.openxmlformats.org/officeDocument/2006/relationships/image" Target="../media/image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9" Type="http://schemas.openxmlformats.org/officeDocument/2006/relationships/image" Target="../media/image61.png"/><Relationship Id="rId5" Type="http://schemas.openxmlformats.org/officeDocument/2006/relationships/image" Target="../media/image66.png"/><Relationship Id="rId6" Type="http://schemas.openxmlformats.org/officeDocument/2006/relationships/image" Target="../media/image69.png"/><Relationship Id="rId7" Type="http://schemas.openxmlformats.org/officeDocument/2006/relationships/image" Target="../media/image72.png"/><Relationship Id="rId8" Type="http://schemas.openxmlformats.org/officeDocument/2006/relationships/image" Target="../media/image6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5.png"/><Relationship Id="rId4" Type="http://schemas.openxmlformats.org/officeDocument/2006/relationships/image" Target="../media/image65.png"/><Relationship Id="rId5" Type="http://schemas.openxmlformats.org/officeDocument/2006/relationships/image" Target="../media/image76.png"/><Relationship Id="rId6" Type="http://schemas.openxmlformats.org/officeDocument/2006/relationships/image" Target="../media/image71.png"/><Relationship Id="rId7" Type="http://schemas.openxmlformats.org/officeDocument/2006/relationships/image" Target="../media/image66.png"/><Relationship Id="rId8" Type="http://schemas.openxmlformats.org/officeDocument/2006/relationships/image" Target="../media/image6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4.png"/><Relationship Id="rId4" Type="http://schemas.openxmlformats.org/officeDocument/2006/relationships/image" Target="../media/image7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3.png"/><Relationship Id="rId4" Type="http://schemas.openxmlformats.org/officeDocument/2006/relationships/hyperlink" Target="https://github.com/sighupio/fury-distribution" TargetMode="External"/><Relationship Id="rId5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Relationship Id="rId5" Type="http://schemas.openxmlformats.org/officeDocument/2006/relationships/image" Target="../media/image95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9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2.png"/><Relationship Id="rId4" Type="http://schemas.openxmlformats.org/officeDocument/2006/relationships/image" Target="../media/image86.png"/><Relationship Id="rId5" Type="http://schemas.openxmlformats.org/officeDocument/2006/relationships/image" Target="../media/image8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Relationship Id="rId5" Type="http://schemas.openxmlformats.org/officeDocument/2006/relationships/hyperlink" Target="https://github.com/sighupio/fury-distribution" TargetMode="External"/><Relationship Id="rId6" Type="http://schemas.openxmlformats.org/officeDocument/2006/relationships/image" Target="../media/image48.png"/><Relationship Id="rId7" Type="http://schemas.openxmlformats.org/officeDocument/2006/relationships/image" Target="../media/image5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IL LANDSCAPE CNCF</a:t>
            </a:r>
            <a:endParaRPr/>
          </a:p>
        </p:txBody>
      </p: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500" y="1059250"/>
            <a:ext cx="7380299" cy="373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C’È TANTA ITALIA NEL CLOUD NATIVE!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0" l="0" r="6768" t="0"/>
          <a:stretch/>
        </p:blipFill>
        <p:spPr>
          <a:xfrm>
            <a:off x="432100" y="1247800"/>
            <a:ext cx="20661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 rotWithShape="1">
          <a:blip r:embed="rId4">
            <a:alphaModFix/>
          </a:blip>
          <a:srcRect b="0" l="0" r="6156" t="0"/>
          <a:stretch/>
        </p:blipFill>
        <p:spPr>
          <a:xfrm>
            <a:off x="432100" y="2543200"/>
            <a:ext cx="1548400" cy="17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 rotWithShape="1">
          <a:blip r:embed="rId5">
            <a:alphaModFix/>
          </a:blip>
          <a:srcRect b="0" l="0" r="12372" t="0"/>
          <a:stretch/>
        </p:blipFill>
        <p:spPr>
          <a:xfrm>
            <a:off x="2761051" y="1479375"/>
            <a:ext cx="1872300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 rotWithShape="1">
          <a:blip r:embed="rId6">
            <a:alphaModFix/>
          </a:blip>
          <a:srcRect b="0" l="0" r="11598" t="0"/>
          <a:stretch/>
        </p:blipFill>
        <p:spPr>
          <a:xfrm>
            <a:off x="2051000" y="3334813"/>
            <a:ext cx="12798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 rotWithShape="1">
          <a:blip r:embed="rId7">
            <a:alphaModFix/>
          </a:blip>
          <a:srcRect b="0" l="0" r="7732" t="0"/>
          <a:stretch/>
        </p:blipFill>
        <p:spPr>
          <a:xfrm>
            <a:off x="4809149" y="1853825"/>
            <a:ext cx="142875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 rotWithShape="1">
          <a:blip r:embed="rId8">
            <a:alphaModFix/>
          </a:blip>
          <a:srcRect b="0" l="0" r="11316" t="0"/>
          <a:stretch/>
        </p:blipFill>
        <p:spPr>
          <a:xfrm>
            <a:off x="4623988" y="3382438"/>
            <a:ext cx="1267100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 rotWithShape="1">
          <a:blip r:embed="rId9">
            <a:alphaModFix/>
          </a:blip>
          <a:srcRect b="0" l="0" r="11347" t="0"/>
          <a:stretch/>
        </p:blipFill>
        <p:spPr>
          <a:xfrm>
            <a:off x="6413699" y="2015775"/>
            <a:ext cx="1267100" cy="12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 rotWithShape="1">
          <a:blip r:embed="rId10">
            <a:alphaModFix/>
          </a:blip>
          <a:srcRect b="0" l="0" r="6976" t="0"/>
          <a:stretch/>
        </p:blipFill>
        <p:spPr>
          <a:xfrm>
            <a:off x="7562275" y="2830175"/>
            <a:ext cx="126710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 rotWithShape="1">
          <a:blip r:embed="rId11">
            <a:alphaModFix/>
          </a:blip>
          <a:srcRect b="0" l="0" r="8617" t="0"/>
          <a:stretch/>
        </p:blipFill>
        <p:spPr>
          <a:xfrm>
            <a:off x="7562275" y="1468125"/>
            <a:ext cx="996825" cy="9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 rotWithShape="1">
          <a:blip r:embed="rId12">
            <a:alphaModFix/>
          </a:blip>
          <a:srcRect b="0" l="0" r="11598" t="0"/>
          <a:stretch/>
        </p:blipFill>
        <p:spPr>
          <a:xfrm>
            <a:off x="3222536" y="2571750"/>
            <a:ext cx="1279825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12726" y="3366530"/>
            <a:ext cx="1428750" cy="1298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/>
          <p:nvPr>
            <p:ph idx="1" type="body"/>
          </p:nvPr>
        </p:nvSpPr>
        <p:spPr>
          <a:xfrm>
            <a:off x="337813" y="2120450"/>
            <a:ext cx="8468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00"/>
              <a:t>La p</a:t>
            </a:r>
            <a:r>
              <a:rPr lang="en-GB" sz="1800"/>
              <a:t>iattaforma che permette allo stesso tempo di superare i limiti del mondo </a:t>
            </a:r>
            <a:r>
              <a:rPr lang="en-GB" sz="1800">
                <a:solidFill>
                  <a:schemeClr val="accent4"/>
                </a:solidFill>
              </a:rPr>
              <a:t>Kubernetes</a:t>
            </a:r>
            <a:r>
              <a:rPr lang="en-GB" sz="1800">
                <a:solidFill>
                  <a:schemeClr val="dk1"/>
                </a:solidFill>
              </a:rPr>
              <a:t> </a:t>
            </a:r>
            <a:r>
              <a:rPr lang="en-GB" sz="1800"/>
              <a:t>attuale grazie al </a:t>
            </a:r>
            <a:r>
              <a:rPr lang="en-GB" sz="1800">
                <a:solidFill>
                  <a:srgbClr val="FF5C00"/>
                </a:solidFill>
              </a:rPr>
              <a:t>Serverless</a:t>
            </a:r>
            <a:r>
              <a:rPr lang="en-GB" sz="1800"/>
              <a:t> per lo sviluppo di </a:t>
            </a:r>
            <a:r>
              <a:rPr lang="en-GB" sz="1800">
                <a:solidFill>
                  <a:srgbClr val="FF5C00"/>
                </a:solidFill>
              </a:rPr>
              <a:t>applicazioni AI</a:t>
            </a:r>
            <a:r>
              <a:rPr lang="en-GB" sz="1800"/>
              <a:t>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55" name="Google Shape;255;p29"/>
          <p:cNvPicPr preferRelativeResize="0"/>
          <p:nvPr/>
        </p:nvPicPr>
        <p:blipFill rotWithShape="1">
          <a:blip r:embed="rId3">
            <a:alphaModFix/>
          </a:blip>
          <a:srcRect b="43255" l="16072" r="24881" t="35391"/>
          <a:stretch/>
        </p:blipFill>
        <p:spPr>
          <a:xfrm>
            <a:off x="2871180" y="315900"/>
            <a:ext cx="4584590" cy="1227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913" y="1299043"/>
            <a:ext cx="5341124" cy="82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200" y="3091359"/>
            <a:ext cx="1773800" cy="1285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1175" y="2984070"/>
            <a:ext cx="1684675" cy="121910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2306350" y="3157875"/>
            <a:ext cx="793200" cy="8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5400"/>
              <a:t>:</a:t>
            </a:r>
            <a:endParaRPr sz="5400">
              <a:solidFill>
                <a:schemeClr val="dk1"/>
              </a:solidFill>
            </a:endParaRPr>
          </a:p>
        </p:txBody>
      </p:sp>
      <p:sp>
        <p:nvSpPr>
          <p:cNvPr id="260" name="Google Shape;260;p29"/>
          <p:cNvSpPr txBox="1"/>
          <p:nvPr>
            <p:ph idx="1" type="body"/>
          </p:nvPr>
        </p:nvSpPr>
        <p:spPr>
          <a:xfrm>
            <a:off x="4274750" y="3157875"/>
            <a:ext cx="793200" cy="8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5400"/>
              <a:t>=</a:t>
            </a:r>
            <a:endParaRPr sz="5400">
              <a:solidFill>
                <a:schemeClr val="dk1"/>
              </a:solidFill>
            </a:endParaRPr>
          </a:p>
        </p:txBody>
      </p:sp>
      <p:pic>
        <p:nvPicPr>
          <p:cNvPr id="261" name="Google Shape;26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8825" y="2984075"/>
            <a:ext cx="1464327" cy="138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6268750" y="3157875"/>
            <a:ext cx="793200" cy="8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5400"/>
              <a:t>:</a:t>
            </a:r>
            <a:endParaRPr sz="5400">
              <a:solidFill>
                <a:schemeClr val="dk1"/>
              </a:solidFill>
            </a:endParaRPr>
          </a:p>
        </p:txBody>
      </p:sp>
      <p:pic>
        <p:nvPicPr>
          <p:cNvPr id="263" name="Google Shape;26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61950" y="3065300"/>
            <a:ext cx="1179014" cy="113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66625" y="569549"/>
            <a:ext cx="1519955" cy="13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1775950" y="325400"/>
            <a:ext cx="57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L’</a:t>
            </a:r>
            <a:r>
              <a:rPr lang="en-GB">
                <a:solidFill>
                  <a:srgbClr val="FF5C00"/>
                </a:solidFill>
              </a:rPr>
              <a:t>ARCHITETTURA</a:t>
            </a:r>
            <a:r>
              <a:rPr lang="en-GB"/>
              <a:t> DI NUVOLARIS</a:t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8867" y="898100"/>
            <a:ext cx="6759006" cy="411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>
                <a:solidFill>
                  <a:srgbClr val="111111"/>
                </a:solidFill>
              </a:rPr>
              <a:t>TAM</a:t>
            </a:r>
            <a:r>
              <a:rPr lang="en-GB" sz="3500"/>
              <a:t>: IL </a:t>
            </a:r>
            <a:r>
              <a:rPr lang="en-GB" sz="3500">
                <a:solidFill>
                  <a:srgbClr val="FF5C00"/>
                </a:solidFill>
              </a:rPr>
              <a:t>CLOUD </a:t>
            </a:r>
            <a:r>
              <a:rPr lang="en-GB" sz="3500"/>
              <a:t>È AL </a:t>
            </a:r>
            <a:r>
              <a:rPr lang="en-GB" sz="3500">
                <a:solidFill>
                  <a:srgbClr val="1DA1CE"/>
                </a:solidFill>
              </a:rPr>
              <a:t>70% PRIVATO </a:t>
            </a:r>
            <a:endParaRPr sz="3500">
              <a:solidFill>
                <a:srgbClr val="1DA1C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pic>
        <p:nvPicPr>
          <p:cNvPr id="276" name="Google Shape;2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375" y="1774612"/>
            <a:ext cx="1430881" cy="150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5837" y="1774601"/>
            <a:ext cx="3272337" cy="285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1"/>
          <p:cNvSpPr txBox="1"/>
          <p:nvPr>
            <p:ph idx="1" type="body"/>
          </p:nvPr>
        </p:nvSpPr>
        <p:spPr>
          <a:xfrm>
            <a:off x="4931663" y="4088469"/>
            <a:ext cx="3279000" cy="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100">
                <a:solidFill>
                  <a:srgbClr val="1DA1CE"/>
                </a:solidFill>
                <a:latin typeface="IBM Plex Sans"/>
                <a:ea typeface="IBM Plex Sans"/>
                <a:cs typeface="IBM Plex Sans"/>
                <a:sym typeface="IBM Plex Sans"/>
              </a:rPr>
              <a:t>70%</a:t>
            </a:r>
            <a:r>
              <a:rPr b="1" lang="en-GB" sz="2100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PRIVATO</a:t>
            </a:r>
            <a:endParaRPr sz="2100">
              <a:solidFill>
                <a:srgbClr val="111111"/>
              </a:solidFill>
            </a:endParaRPr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1268413" y="1769269"/>
            <a:ext cx="3279000" cy="4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2100">
                <a:solidFill>
                  <a:srgbClr val="FF5C00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r>
              <a:rPr b="1" lang="en-GB" sz="2100">
                <a:solidFill>
                  <a:srgbClr val="FF5C00"/>
                </a:solidFill>
                <a:latin typeface="IBM Plex Sans"/>
                <a:ea typeface="IBM Plex Sans"/>
                <a:cs typeface="IBM Plex Sans"/>
                <a:sym typeface="IBM Plex Sans"/>
              </a:rPr>
              <a:t>0%</a:t>
            </a:r>
            <a:r>
              <a:rPr b="1" lang="en-GB" sz="2100">
                <a:solidFill>
                  <a:srgbClr val="1DA1CE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b="1" lang="en-GB" sz="2100">
                <a:solidFill>
                  <a:srgbClr val="111111"/>
                </a:solidFill>
                <a:latin typeface="IBM Plex Sans"/>
                <a:ea typeface="IBM Plex Sans"/>
                <a:cs typeface="IBM Plex Sans"/>
                <a:sym typeface="IBM Plex Sans"/>
              </a:rPr>
              <a:t>PUBBLICO</a:t>
            </a:r>
            <a:endParaRPr sz="2100">
              <a:solidFill>
                <a:srgbClr val="111111"/>
              </a:solidFill>
            </a:endParaRPr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94248">
            <a:off x="2109775" y="2646474"/>
            <a:ext cx="926300" cy="7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>
            <p:ph idx="1" type="body"/>
          </p:nvPr>
        </p:nvSpPr>
        <p:spPr>
          <a:xfrm>
            <a:off x="-123687" y="3343532"/>
            <a:ext cx="3279000" cy="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111111"/>
                </a:solidFill>
              </a:rPr>
              <a:t>Closed</a:t>
            </a:r>
            <a:endParaRPr sz="2100">
              <a:solidFill>
                <a:srgbClr val="111111"/>
              </a:solidFill>
            </a:endParaRPr>
          </a:p>
          <a:p>
            <a:pPr indent="0" lvl="0" marL="0" rtl="0" algn="ctr">
              <a:lnSpc>
                <a:spcPct val="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100">
                <a:solidFill>
                  <a:srgbClr val="111111"/>
                </a:solidFill>
              </a:rPr>
              <a:t>Serverless</a:t>
            </a:r>
            <a:endParaRPr sz="2100">
              <a:solidFill>
                <a:srgbClr val="111111"/>
              </a:solidFill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740943">
            <a:off x="4469353" y="1394923"/>
            <a:ext cx="1851020" cy="591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7761082">
            <a:off x="5781225" y="2881893"/>
            <a:ext cx="2014899" cy="64338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/>
          <p:nvPr/>
        </p:nvSpPr>
        <p:spPr>
          <a:xfrm>
            <a:off x="6624575" y="2092525"/>
            <a:ext cx="1293900" cy="118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85" name="Google Shape;28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01125" y="1822948"/>
            <a:ext cx="2014900" cy="14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12350" y="1356224"/>
            <a:ext cx="1519955" cy="13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IL </a:t>
            </a:r>
            <a:r>
              <a:rPr lang="en-GB">
                <a:solidFill>
                  <a:srgbClr val="FF5C00"/>
                </a:solidFill>
              </a:rPr>
              <a:t>VANTAGGIO ECONOMICO</a:t>
            </a:r>
            <a:r>
              <a:rPr lang="en-GB"/>
              <a:t>: UN ESEMPIO</a:t>
            </a:r>
            <a:endParaRPr/>
          </a:p>
        </p:txBody>
      </p:sp>
      <p:sp>
        <p:nvSpPr>
          <p:cNvPr id="292" name="Google Shape;292;p32"/>
          <p:cNvSpPr txBox="1"/>
          <p:nvPr>
            <p:ph idx="1" type="body"/>
          </p:nvPr>
        </p:nvSpPr>
        <p:spPr>
          <a:xfrm>
            <a:off x="5528650" y="1632088"/>
            <a:ext cx="3279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solidFill>
                  <a:srgbClr val="FF5C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RISPARMIO MEDIO</a:t>
            </a:r>
            <a:r>
              <a:rPr lang="en-GB" sz="2100"/>
              <a:t> SUI</a:t>
            </a:r>
            <a:endParaRPr sz="2100"/>
          </a:p>
          <a:p>
            <a:pPr indent="0" lvl="0" marL="0" rtl="0" algn="ctr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100">
                <a:solidFill>
                  <a:srgbClr val="FF5C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COSTI </a:t>
            </a:r>
            <a:r>
              <a:rPr lang="en-GB" sz="2100"/>
              <a:t>DI UN PROGETTO</a:t>
            </a:r>
            <a:endParaRPr sz="2100"/>
          </a:p>
        </p:txBody>
      </p:sp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5297650" y="2374888"/>
            <a:ext cx="3741000" cy="13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700">
                <a:solidFill>
                  <a:srgbClr val="FF5C00"/>
                </a:solidFill>
              </a:rPr>
              <a:t>66%</a:t>
            </a:r>
            <a:endParaRPr sz="8700">
              <a:solidFill>
                <a:srgbClr val="FF5C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921300" y="1817025"/>
            <a:ext cx="1345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5C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Risorse</a:t>
            </a:r>
            <a:endParaRPr sz="1500"/>
          </a:p>
          <a:p>
            <a:pPr indent="0" lvl="0" marL="0" rtl="0" algn="ctr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95" name="Google Shape;295;p32"/>
          <p:cNvSpPr txBox="1"/>
          <p:nvPr>
            <p:ph idx="1" type="body"/>
          </p:nvPr>
        </p:nvSpPr>
        <p:spPr>
          <a:xfrm>
            <a:off x="2609525" y="1810463"/>
            <a:ext cx="2104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FF5C00"/>
                </a:solidFill>
                <a:latin typeface="IBM Plex Sans"/>
                <a:ea typeface="IBM Plex Sans"/>
                <a:cs typeface="IBM Plex Sans"/>
                <a:sym typeface="IBM Plex Sans"/>
              </a:rPr>
              <a:t>Persone richieste</a:t>
            </a:r>
            <a:endParaRPr sz="1500"/>
          </a:p>
          <a:p>
            <a:pPr indent="0" lvl="0" marL="0" rtl="0" algn="ctr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549000" y="1479700"/>
            <a:ext cx="2104500" cy="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1DA1CE"/>
                </a:solidFill>
                <a:latin typeface="IBM Plex Sans"/>
                <a:ea typeface="IBM Plex Sans"/>
                <a:cs typeface="IBM Plex Sans"/>
                <a:sym typeface="IBM Plex Sans"/>
              </a:rPr>
              <a:t>Durata progetto</a:t>
            </a:r>
            <a:endParaRPr sz="1500">
              <a:solidFill>
                <a:srgbClr val="1DA1CE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97" name="Google Shape;297;p32"/>
          <p:cNvSpPr txBox="1"/>
          <p:nvPr>
            <p:ph idx="1" type="body"/>
          </p:nvPr>
        </p:nvSpPr>
        <p:spPr>
          <a:xfrm>
            <a:off x="2228525" y="1483725"/>
            <a:ext cx="2822400" cy="2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1"/>
                </a:solidFill>
              </a:rPr>
              <a:t>1,5 anni           1 anno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98" name="Google Shape;298;p32"/>
          <p:cNvSpPr txBox="1"/>
          <p:nvPr>
            <p:ph idx="1" type="body"/>
          </p:nvPr>
        </p:nvSpPr>
        <p:spPr>
          <a:xfrm>
            <a:off x="921300" y="2009100"/>
            <a:ext cx="2376300" cy="22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Cloud Architect (€60K/anno)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DevOps Engineer</a:t>
            </a:r>
            <a:r>
              <a:rPr lang="en-GB">
                <a:solidFill>
                  <a:schemeClr val="dk1"/>
                </a:solidFill>
              </a:rPr>
              <a:t> (€50K/anno)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Senior Developer</a:t>
            </a:r>
            <a:r>
              <a:rPr lang="en-GB">
                <a:solidFill>
                  <a:schemeClr val="dk1"/>
                </a:solidFill>
              </a:rPr>
              <a:t> (€45K/anno)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3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Junior Developer</a:t>
            </a:r>
            <a:r>
              <a:rPr lang="en-GB">
                <a:solidFill>
                  <a:schemeClr val="dk1"/>
                </a:solidFill>
              </a:rPr>
              <a:t> (€35K/anno)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2860925" y="2172350"/>
            <a:ext cx="675900" cy="22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00" name="Google Shape;300;p32"/>
          <p:cNvSpPr txBox="1"/>
          <p:nvPr>
            <p:ph idx="1" type="body"/>
          </p:nvPr>
        </p:nvSpPr>
        <p:spPr>
          <a:xfrm>
            <a:off x="3775325" y="2172350"/>
            <a:ext cx="675900" cy="22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0,5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1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2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b="43255" l="16072" r="24881" t="35391"/>
          <a:stretch/>
        </p:blipFill>
        <p:spPr>
          <a:xfrm>
            <a:off x="3764100" y="1105825"/>
            <a:ext cx="1082350" cy="28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986149"/>
            <a:ext cx="1145428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2"/>
          <p:cNvSpPr txBox="1"/>
          <p:nvPr>
            <p:ph idx="1" type="body"/>
          </p:nvPr>
        </p:nvSpPr>
        <p:spPr>
          <a:xfrm>
            <a:off x="1850" y="4523763"/>
            <a:ext cx="3279000" cy="7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rgbClr val="FF5C00"/>
                </a:solidFill>
                <a:latin typeface="IBM Plex Sans"/>
                <a:ea typeface="IBM Plex Sans"/>
                <a:cs typeface="IBM Plex Sans"/>
                <a:sym typeface="IBM Plex Sans"/>
              </a:rPr>
              <a:t>TOTALE COSTI</a:t>
            </a:r>
            <a:endParaRPr sz="1800"/>
          </a:p>
        </p:txBody>
      </p:sp>
      <p:sp>
        <p:nvSpPr>
          <p:cNvPr id="304" name="Google Shape;304;p32"/>
          <p:cNvSpPr txBox="1"/>
          <p:nvPr>
            <p:ph idx="1" type="body"/>
          </p:nvPr>
        </p:nvSpPr>
        <p:spPr>
          <a:xfrm>
            <a:off x="2577300" y="4447575"/>
            <a:ext cx="2376300" cy="22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€405.000</a:t>
            </a:r>
            <a:endParaRPr b="1"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305" name="Google Shape;305;p32"/>
          <p:cNvSpPr txBox="1"/>
          <p:nvPr>
            <p:ph idx="1" type="body"/>
          </p:nvPr>
        </p:nvSpPr>
        <p:spPr>
          <a:xfrm>
            <a:off x="3617625" y="4447575"/>
            <a:ext cx="2376300" cy="22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€140.000</a:t>
            </a:r>
            <a:endParaRPr b="1" sz="15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6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cxnSp>
        <p:nvCxnSpPr>
          <p:cNvPr id="306" name="Google Shape;306;p32"/>
          <p:cNvCxnSpPr/>
          <p:nvPr/>
        </p:nvCxnSpPr>
        <p:spPr>
          <a:xfrm>
            <a:off x="764525" y="4416075"/>
            <a:ext cx="4286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UNLEASH KUBERNETES FURY</a:t>
            </a:r>
            <a:endParaRPr/>
          </a:p>
        </p:txBody>
      </p:sp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5160" l="20011" r="16721" t="44739"/>
          <a:stretch/>
        </p:blipFill>
        <p:spPr>
          <a:xfrm>
            <a:off x="411325" y="1615975"/>
            <a:ext cx="4109923" cy="18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/>
        </p:nvSpPr>
        <p:spPr>
          <a:xfrm>
            <a:off x="4843025" y="1246325"/>
            <a:ext cx="38157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SIGHUP Kubernetes Platform: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Char char="-"/>
            </a:pPr>
            <a:r>
              <a:rPr b="1"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“Best of breed” </a:t>
            </a:r>
            <a:r>
              <a:rPr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dal landscape della CNCF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Char char="-"/>
            </a:pPr>
            <a:r>
              <a:rPr b="1"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European Governance ed engineering team</a:t>
            </a:r>
            <a:r>
              <a:rPr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; sviluppiamo e manteniamo una piattaforma strategica, pronta per ospitare workload cloud native di produzione.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Char char="-"/>
            </a:pPr>
            <a:r>
              <a:rPr b="1"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Indipendente da vendor terzi</a:t>
            </a:r>
            <a:r>
              <a:rPr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con uno stretto controllo su dipendenze, SBOM e VEX.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Char char="-"/>
            </a:pPr>
            <a:r>
              <a:rPr b="1"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CNCF-certified</a:t>
            </a:r>
            <a:r>
              <a:rPr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, seguiamo il ciclo di vita upstream, attualmente v1.31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Char char="-"/>
            </a:pPr>
            <a:r>
              <a:rPr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Nata come progetto indipendente, </a:t>
            </a:r>
            <a:r>
              <a:rPr b="1"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oggi utilizzata in tutti i maggiori settori strategici</a:t>
            </a:r>
            <a:r>
              <a:rPr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(financial services, difesa, manufacturing).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33"/>
          <p:cNvSpPr txBox="1"/>
          <p:nvPr>
            <p:ph idx="1" type="body"/>
          </p:nvPr>
        </p:nvSpPr>
        <p:spPr>
          <a:xfrm>
            <a:off x="5489775" y="3027475"/>
            <a:ext cx="328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Contribute</a:t>
            </a:r>
            <a:endParaRPr sz="1000"/>
          </a:p>
          <a:p>
            <a:pPr indent="0" lvl="0" marL="0" rtl="0" algn="l">
              <a:spcBef>
                <a:spcPts val="100"/>
              </a:spcBef>
              <a:spcAft>
                <a:spcPts val="1200"/>
              </a:spcAft>
              <a:buNone/>
            </a:pPr>
            <a:r>
              <a:rPr b="1" lang="en-GB" sz="1100" u="sng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https://github.com/sighupio/fury-distribution</a:t>
            </a:r>
            <a:endParaRPr b="1"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15" name="Google Shape;3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100" y="2951275"/>
            <a:ext cx="797876" cy="7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2319675" y="445025"/>
            <a:ext cx="57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NATIVE IN ZUCCHETTI</a:t>
            </a:r>
            <a:endParaRPr/>
          </a:p>
        </p:txBody>
      </p:sp>
      <p:sp>
        <p:nvSpPr>
          <p:cNvPr id="321" name="Google Shape;321;p34"/>
          <p:cNvSpPr txBox="1"/>
          <p:nvPr>
            <p:ph idx="1" type="body"/>
          </p:nvPr>
        </p:nvSpPr>
        <p:spPr>
          <a:xfrm>
            <a:off x="2319675" y="1152475"/>
            <a:ext cx="574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675" y="1152475"/>
            <a:ext cx="6580052" cy="359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2319675" y="445025"/>
            <a:ext cx="57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SERVER FARM ZUCCHETTI</a:t>
            </a:r>
            <a:endParaRPr/>
          </a:p>
        </p:txBody>
      </p:sp>
      <p:sp>
        <p:nvSpPr>
          <p:cNvPr id="328" name="Google Shape;328;p35"/>
          <p:cNvSpPr txBox="1"/>
          <p:nvPr>
            <p:ph idx="1" type="body"/>
          </p:nvPr>
        </p:nvSpPr>
        <p:spPr>
          <a:xfrm>
            <a:off x="2319675" y="1152475"/>
            <a:ext cx="574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675" y="1152475"/>
            <a:ext cx="6284750" cy="35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PROCEDURE CON REQUISITI DA </a:t>
            </a:r>
            <a:r>
              <a:rPr lang="en-GB"/>
              <a:t>CLOUD</a:t>
            </a:r>
            <a:r>
              <a:rPr lang="en-GB"/>
              <a:t> NATIVE</a:t>
            </a:r>
            <a:endParaRPr/>
          </a:p>
        </p:txBody>
      </p:sp>
      <p:sp>
        <p:nvSpPr>
          <p:cNvPr id="335" name="Google Shape;335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Fatturazione elettronica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1.000.000 di fatture al giorno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Circa il 15% del PIL passa dai </a:t>
            </a: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nostri</a:t>
            </a: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 sistemi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Utenti (e API) costanti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ERP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Programmi di piccola taglia nati con la fatturazione elettronica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Interazione con il commercialista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Centinaia di migliaia di utenti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36" name="Google Shape;336;p3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Paghe e presenze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Strumenti utilizzati da migliaia di aziende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Lavoro concentrato in orari specifici e non interrompibile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Calcoli concentrati nel tempo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Conservazione digitale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10 anni di obbligo fiscale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Migliaia di utenti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Miliardi di documenti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0" l="0" r="0" t="35728"/>
          <a:stretch/>
        </p:blipFill>
        <p:spPr>
          <a:xfrm>
            <a:off x="1105488" y="272925"/>
            <a:ext cx="6933025" cy="44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>
            <p:ph type="title"/>
          </p:nvPr>
        </p:nvSpPr>
        <p:spPr>
          <a:xfrm>
            <a:off x="2319675" y="445025"/>
            <a:ext cx="57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FRAMEWORK APPLICATIVI</a:t>
            </a:r>
            <a:endParaRPr/>
          </a:p>
        </p:txBody>
      </p:sp>
      <p:sp>
        <p:nvSpPr>
          <p:cNvPr id="342" name="Google Shape;342;p37"/>
          <p:cNvSpPr txBox="1"/>
          <p:nvPr>
            <p:ph idx="1" type="body"/>
          </p:nvPr>
        </p:nvSpPr>
        <p:spPr>
          <a:xfrm>
            <a:off x="2319675" y="1152475"/>
            <a:ext cx="396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Il profilo d’uso delle tipiche applicazioni aziendali mostra la grande possibilità di ottimizzazione delle risorse.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Il framework che utilizziamo per le maggiori applicazioni delle BU interne oggi supporta la scalabilità e l’alta affidabilità.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Il Lift&amp;Shift non funziona!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025" y="1285213"/>
            <a:ext cx="2048110" cy="128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676" y="3076750"/>
            <a:ext cx="2642374" cy="16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type="title"/>
          </p:nvPr>
        </p:nvSpPr>
        <p:spPr>
          <a:xfrm>
            <a:off x="311700" y="445025"/>
            <a:ext cx="66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DevOps</a:t>
            </a:r>
            <a:endParaRPr/>
          </a:p>
        </p:txBody>
      </p:sp>
      <p:sp>
        <p:nvSpPr>
          <p:cNvPr id="350" name="Google Shape;350;p38"/>
          <p:cNvSpPr txBox="1"/>
          <p:nvPr>
            <p:ph idx="1" type="body"/>
          </p:nvPr>
        </p:nvSpPr>
        <p:spPr>
          <a:xfrm>
            <a:off x="311700" y="1152475"/>
            <a:ext cx="65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 rotWithShape="1">
          <a:blip r:embed="rId3">
            <a:alphaModFix/>
          </a:blip>
          <a:srcRect b="3684" l="3990" r="7927" t="1591"/>
          <a:stretch/>
        </p:blipFill>
        <p:spPr>
          <a:xfrm>
            <a:off x="1102175" y="1152475"/>
            <a:ext cx="4471699" cy="349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2319675" y="445025"/>
            <a:ext cx="57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AUTOMAZIONE</a:t>
            </a:r>
            <a:endParaRPr/>
          </a:p>
        </p:txBody>
      </p:sp>
      <p:sp>
        <p:nvSpPr>
          <p:cNvPr id="357" name="Google Shape;357;p39"/>
          <p:cNvSpPr txBox="1"/>
          <p:nvPr>
            <p:ph idx="1" type="body"/>
          </p:nvPr>
        </p:nvSpPr>
        <p:spPr>
          <a:xfrm>
            <a:off x="2319675" y="1152475"/>
            <a:ext cx="574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La </a:t>
            </a:r>
            <a:r>
              <a:rPr lang="en-GB" sz="2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sfida è automatizzare il delivery delle applicazioni tra “developer” e “operations”, ma anche estenderla a tutte le fasi di fornitura del software.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250" y="2645150"/>
            <a:ext cx="3795501" cy="212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DOMANDE (ANCHE SCOMODE)</a:t>
            </a:r>
            <a:endParaRPr/>
          </a:p>
        </p:txBody>
      </p:sp>
      <p:sp>
        <p:nvSpPr>
          <p:cNvPr id="364" name="Google Shape;364;p40"/>
          <p:cNvSpPr txBox="1"/>
          <p:nvPr>
            <p:ph idx="1" type="body"/>
          </p:nvPr>
        </p:nvSpPr>
        <p:spPr>
          <a:xfrm>
            <a:off x="311700" y="1152475"/>
            <a:ext cx="3839400" cy="37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CLOUD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Vendor Lock-In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Portabilità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Evoluzione tecnologica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>
                <a:solidFill>
                  <a:schemeClr val="dk1"/>
                </a:solidFill>
              </a:rPr>
              <a:t>Controllo dei costi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Difesa da attacchi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CLOUD NATIVE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Evoluzione tecnologica, stabilità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Frammentazione e duplicazione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Lift &amp; Shift non sfrutta i vantaggi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Complessità dell’automazione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“DevOps” convive con “Agile” </a:t>
            </a:r>
            <a:endParaRPr/>
          </a:p>
        </p:txBody>
      </p:sp>
      <p:sp>
        <p:nvSpPr>
          <p:cNvPr id="365" name="Google Shape;365;p40"/>
          <p:cNvSpPr txBox="1"/>
          <p:nvPr>
            <p:ph idx="2" type="body"/>
          </p:nvPr>
        </p:nvSpPr>
        <p:spPr>
          <a:xfrm>
            <a:off x="4832400" y="1152475"/>
            <a:ext cx="3685200" cy="23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SERVERLESS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Governare la d</a:t>
            </a:r>
            <a:r>
              <a:rPr lang="en-GB"/>
              <a:t>istribuzione del carico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Persistenza e DataBase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Debug e monitoraggio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Integrazione con cloud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/>
              <a:t>Cambio di approccio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IL CLOUD NATIVE É IL FUTURO?</a:t>
            </a:r>
            <a:endParaRPr/>
          </a:p>
        </p:txBody>
      </p:sp>
      <p:sp>
        <p:nvSpPr>
          <p:cNvPr id="371" name="Google Shape;371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Impatto</a:t>
            </a: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 sui Sistemi 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Evoluzione del Sistema Operativo: un osservatore esterno riesce a dare l’alta affidabilità e la scalabilità.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Le macchine virtuali introducono tante cose non necessarie, sono superate dai container.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Sistemi Operativi Immutabili: la base su cui appoggiarsi deve essere estremamente stabile.</a:t>
            </a:r>
            <a:endParaRPr/>
          </a:p>
        </p:txBody>
      </p:sp>
      <p:sp>
        <p:nvSpPr>
          <p:cNvPr id="372" name="Google Shape;372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Impatti sugli Sviluppatori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DevOps: i due cicli di “sviluppo” e “operation” si fondono tra loro.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“Shift left” delle responsabilità: gli sviluppatori devono rispondere a compiti che erano dei sistemisti.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Cambiano le competenze degli sviluppatori e dei sistemisti.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Post- Agile? É arrivato il momento di discutere l’“Agile” del manifesto, ormai sono passati 25 anni.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/>
          <p:nvPr/>
        </p:nvSpPr>
        <p:spPr>
          <a:xfrm>
            <a:off x="1968288" y="2736932"/>
            <a:ext cx="15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socialname</a:t>
            </a:r>
            <a:endParaRPr sz="18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78" name="Google Shape;3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3428" y="2762556"/>
            <a:ext cx="400274" cy="41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013" y="2762881"/>
            <a:ext cx="400274" cy="40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8256" y="2762882"/>
            <a:ext cx="400272" cy="4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68020" y="3412131"/>
            <a:ext cx="438563" cy="437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20313" y="3412131"/>
            <a:ext cx="426508" cy="43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8250" y="3412478"/>
            <a:ext cx="426508" cy="436657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2"/>
          <p:cNvSpPr txBox="1"/>
          <p:nvPr/>
        </p:nvSpPr>
        <p:spPr>
          <a:xfrm>
            <a:off x="3933713" y="2736932"/>
            <a:ext cx="15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socialname</a:t>
            </a:r>
            <a:endParaRPr sz="18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5" name="Google Shape;385;p42"/>
          <p:cNvSpPr txBox="1"/>
          <p:nvPr/>
        </p:nvSpPr>
        <p:spPr>
          <a:xfrm>
            <a:off x="6109069" y="2736932"/>
            <a:ext cx="15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socialname</a:t>
            </a:r>
            <a:endParaRPr sz="18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6" name="Google Shape;386;p42"/>
          <p:cNvSpPr txBox="1"/>
          <p:nvPr/>
        </p:nvSpPr>
        <p:spPr>
          <a:xfrm>
            <a:off x="1968288" y="3399956"/>
            <a:ext cx="15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socialname</a:t>
            </a:r>
            <a:endParaRPr sz="18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3933713" y="3399956"/>
            <a:ext cx="15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socialname</a:t>
            </a:r>
            <a:endParaRPr sz="18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8" name="Google Shape;388;p42"/>
          <p:cNvSpPr txBox="1"/>
          <p:nvPr/>
        </p:nvSpPr>
        <p:spPr>
          <a:xfrm>
            <a:off x="6109069" y="3399956"/>
            <a:ext cx="159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socialname</a:t>
            </a:r>
            <a:endParaRPr sz="18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89" name="Google Shape;389;p42"/>
          <p:cNvSpPr/>
          <p:nvPr/>
        </p:nvSpPr>
        <p:spPr>
          <a:xfrm>
            <a:off x="2893477" y="1907625"/>
            <a:ext cx="3551400" cy="558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0" name="Google Shape;390;p42"/>
          <p:cNvSpPr/>
          <p:nvPr/>
        </p:nvSpPr>
        <p:spPr>
          <a:xfrm>
            <a:off x="2778503" y="1792650"/>
            <a:ext cx="3551400" cy="55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2934600" y="1735997"/>
            <a:ext cx="3274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Let’s get in touch!</a:t>
            </a:r>
            <a:endParaRPr b="1" sz="2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>
            <p:ph type="title"/>
          </p:nvPr>
        </p:nvSpPr>
        <p:spPr>
          <a:xfrm>
            <a:off x="365250" y="1773625"/>
            <a:ext cx="8413500" cy="14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00">
                <a:solidFill>
                  <a:srgbClr val="11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Cloud made in Italy: un’offerta in ascesa</a:t>
            </a:r>
            <a:endParaRPr b="1" sz="3400">
              <a:solidFill>
                <a:srgbClr val="11111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GB" sz="2000">
                <a:solidFill>
                  <a:srgbClr val="11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Gregorio Piccoli - Michele Sciabarrà - Jacopo Nardiello - Matteo Baccan </a:t>
            </a:r>
            <a:endParaRPr sz="2000">
              <a:solidFill>
                <a:srgbClr val="11111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77" name="Google Shape;177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 txBox="1"/>
          <p:nvPr>
            <p:ph type="title"/>
          </p:nvPr>
        </p:nvSpPr>
        <p:spPr>
          <a:xfrm>
            <a:off x="2319675" y="445025"/>
            <a:ext cx="57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7"/>
          <p:cNvSpPr txBox="1"/>
          <p:nvPr>
            <p:ph idx="1" type="body"/>
          </p:nvPr>
        </p:nvSpPr>
        <p:spPr>
          <a:xfrm>
            <a:off x="2319675" y="1152475"/>
            <a:ext cx="574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title"/>
          </p:nvPr>
        </p:nvSpPr>
        <p:spPr>
          <a:xfrm>
            <a:off x="311700" y="445025"/>
            <a:ext cx="66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8"/>
          <p:cNvSpPr txBox="1"/>
          <p:nvPr>
            <p:ph idx="1" type="body"/>
          </p:nvPr>
        </p:nvSpPr>
        <p:spPr>
          <a:xfrm>
            <a:off x="311700" y="1152475"/>
            <a:ext cx="65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75" y="4373275"/>
            <a:ext cx="1150549" cy="7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2492" y="4184225"/>
            <a:ext cx="921701" cy="79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4175" y="1154346"/>
            <a:ext cx="389482" cy="3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1" name="Google Shape;4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75" y="336021"/>
            <a:ext cx="389482" cy="38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075" y="490825"/>
            <a:ext cx="4161850" cy="41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 PERSONE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Michele Sciabarrà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Fondatore e CEO della start-up Nuvolaris,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autore di libri per O’Reilly,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uno dei maggiori esperti di “</a:t>
            </a: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Serverless</a:t>
            </a: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”.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Gregorio Piccoli</a:t>
            </a:r>
            <a:endParaRPr b="1" sz="17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Ideatore dei tool CodePainter e SitePainter,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coautore della linea di ERP AdHoc,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CTO di Zucchetti dal 2003.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85" name="Google Shape;185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Jacopo Nardiello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Fondatore di SIGHUP,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autore della distribuzione Kubernetes Fury,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Linux Foundation EU Advisory Board, CNCF Ambassador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latin typeface="IBM Plex Sans"/>
                <a:ea typeface="IBM Plex Sans"/>
                <a:cs typeface="IBM Plex Sans"/>
                <a:sym typeface="IBM Plex Sans"/>
              </a:rPr>
              <a:t>Matteo Baccan</a:t>
            </a:r>
            <a:endParaRPr b="1" sz="17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Esperto di sviluppo software,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collaboratore con le riviste Infomedia,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sviluppatore di dBsee e JobCrawler.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2319675" y="445025"/>
            <a:ext cx="574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 STAGIONI DI INTERNET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2319675" y="1152475"/>
            <a:ext cx="574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IBM Plex Sans"/>
                <a:ea typeface="IBM Plex Sans"/>
                <a:cs typeface="IBM Plex Sans"/>
                <a:sym typeface="IBM Plex Sans"/>
              </a:rPr>
              <a:t>WEB</a:t>
            </a:r>
            <a:r>
              <a:rPr lang="en-GB"/>
              <a:t>: </a:t>
            </a: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la prima ondata, internet ha </a:t>
            </a: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conquistato il mondo! Stack LAMP, server dedicati e “on premise”, browser war.</a:t>
            </a:r>
            <a:r>
              <a:rPr lang="en-GB"/>
              <a:t> 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>
                <a:latin typeface="IBM Plex Sans"/>
                <a:ea typeface="IBM Plex Sans"/>
                <a:cs typeface="IBM Plex Sans"/>
                <a:sym typeface="IBM Plex Sans"/>
              </a:rPr>
              <a:t>CLOUD:</a:t>
            </a:r>
            <a:r>
              <a:rPr lang="en-GB"/>
              <a:t> </a:t>
            </a: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grandi provider pubblici, macchine virtuali, SSH e Ansible. Microservizi e servizi di tutti i tipi.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2000">
                <a:latin typeface="IBM Plex Sans"/>
                <a:ea typeface="IBM Plex Sans"/>
                <a:cs typeface="IBM Plex Sans"/>
                <a:sym typeface="IBM Plex Sans"/>
              </a:rPr>
              <a:t>CLOUD NATIVE:</a:t>
            </a:r>
            <a:r>
              <a:rPr lang="en-GB"/>
              <a:t> </a:t>
            </a: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container (docker) e funzioni, orchestratori (kubernetes). Scalabilità, alta affidabilità, agilità e automazione. DevOps!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311700" y="445025"/>
            <a:ext cx="662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NATIVE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311700" y="1152475"/>
            <a:ext cx="653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Scalabilità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Gli orchestratori osservano l’esecuzione delle procedure e possono attivare nuovi container.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Alta affidabilità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I sistemi mantengono la loro configurazione anche in caso di eventi catastrofici.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Agilità di deployment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IBM Plex Sans"/>
                <a:ea typeface="IBM Plex Sans"/>
                <a:cs typeface="IBM Plex Sans"/>
                <a:sym typeface="IBM Plex Sans"/>
              </a:rPr>
              <a:t>Il passaggio delle applicazioni dallo sviluppo alla delivery è totalmente automatizzato. 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CLOUD NATIVE COMPUTING FOUNDATION</a:t>
            </a:r>
            <a:endParaRPr/>
          </a:p>
        </p:txBody>
      </p:sp>
      <p:sp>
        <p:nvSpPr>
          <p:cNvPr id="203" name="Google Shape;203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100" y="1152475"/>
            <a:ext cx="6237275" cy="36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CNCF, Linux Foundation e Me</a:t>
            </a:r>
            <a:endParaRPr/>
          </a:p>
        </p:txBody>
      </p:sp>
      <p:sp>
        <p:nvSpPr>
          <p:cNvPr id="211" name="Google Shape;211;p25"/>
          <p:cNvSpPr txBox="1"/>
          <p:nvPr>
            <p:ph idx="1" type="body"/>
          </p:nvPr>
        </p:nvSpPr>
        <p:spPr>
          <a:xfrm>
            <a:off x="311700" y="954675"/>
            <a:ext cx="4146900" cy="34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IBM Plex Sans"/>
                <a:ea typeface="IBM Plex Sans"/>
                <a:cs typeface="IBM Plex Sans"/>
                <a:sym typeface="IBM Plex Sans"/>
              </a:rPr>
              <a:t>Chi Sono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 sz="7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Software Engineer -&gt; DevOps -&gt; Bootstrapper -&gt; Entrepreneur -&gt; Technical Director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Char char="-"/>
            </a:pPr>
            <a:r>
              <a:rPr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Programmatore &amp; Software Engineer, techno-accelerationist (eu/acc)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Char char="-"/>
            </a:pPr>
            <a:r>
              <a:rPr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Founder @ SIGHUP (2016-2024), Cloud Native &amp; Enterprise Open Source Software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79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BM Plex Sans"/>
              <a:buChar char="-"/>
            </a:pPr>
            <a:r>
              <a:rPr lang="en-GB" sz="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Technical Director @ ReeVo SpA (2024)</a:t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Open Source e Cloud Native</a:t>
            </a:r>
            <a:endParaRPr b="1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-"/>
            </a:pPr>
            <a:r>
              <a:rPr b="1" lang="en-GB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CNCF Ambassador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-"/>
            </a:pPr>
            <a:r>
              <a:rPr b="1" lang="en-GB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Linux Foundation Europe Advisory Board</a:t>
            </a:r>
            <a:endParaRPr b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-"/>
            </a:pPr>
            <a:r>
              <a:rPr lang="en-GB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LFE Policy Committee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2" name="Google Shape;2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600" y="3956225"/>
            <a:ext cx="1160701" cy="89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/>
          <p:cNvPicPr preferRelativeResize="0"/>
          <p:nvPr/>
        </p:nvPicPr>
        <p:blipFill rotWithShape="1">
          <a:blip r:embed="rId4">
            <a:alphaModFix/>
          </a:blip>
          <a:srcRect b="40984" l="0" r="0" t="32478"/>
          <a:stretch/>
        </p:blipFill>
        <p:spPr>
          <a:xfrm>
            <a:off x="4793200" y="4102775"/>
            <a:ext cx="2691725" cy="7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4609250" y="954675"/>
            <a:ext cx="4146900" cy="14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IBM Plex Sans"/>
                <a:ea typeface="IBM Plex Sans"/>
                <a:cs typeface="IBM Plex Sans"/>
                <a:sym typeface="IBM Plex Sans"/>
              </a:rPr>
              <a:t>Progetti Open Source</a:t>
            </a:r>
            <a:endParaRPr b="1" sz="16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i="1" lang="en-GB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SIGHUP Kubernetes Platform</a:t>
            </a:r>
            <a:endParaRPr i="1"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accent4"/>
                </a:solidFill>
                <a:latin typeface="IBM Plex Sans"/>
                <a:ea typeface="IBM Plex Sans"/>
                <a:cs typeface="IBM Plex Sans"/>
                <a:sym typeface="IBM Plex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https://github.com/sighupio/fury-distribution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0100" y="1552050"/>
            <a:ext cx="797876" cy="79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02477" y="1311325"/>
            <a:ext cx="282549" cy="2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5"/>
          <p:cNvSpPr txBox="1"/>
          <p:nvPr/>
        </p:nvSpPr>
        <p:spPr>
          <a:xfrm>
            <a:off x="4690100" y="2571750"/>
            <a:ext cx="39588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Open Source significa avere l’opportunità di interagire con i migliori talenti al mondo, sui migliori progetti software al mondo, in un ambiente amichevole e collaborativo.</a:t>
            </a:r>
            <a:endParaRPr i="1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CNCF e Linux Foundation</a:t>
            </a:r>
            <a:endParaRPr/>
          </a:p>
        </p:txBody>
      </p:sp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4357100" y="1040325"/>
            <a:ext cx="4404600" cy="32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IBM Plex Sans"/>
                <a:ea typeface="IBM Plex Sans"/>
                <a:cs typeface="IBM Plex Sans"/>
                <a:sym typeface="IBM Plex Sans"/>
              </a:rPr>
              <a:t>Cloud Native Computing Foundation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spcBef>
                <a:spcPts val="500"/>
              </a:spcBef>
              <a:spcAft>
                <a:spcPts val="0"/>
              </a:spcAft>
              <a:buSzPts val="1100"/>
              <a:buFont typeface="IBM Plex Sans"/>
              <a:buChar char="-"/>
            </a:pPr>
            <a:r>
              <a:rPr lang="en-GB" sz="1100">
                <a:latin typeface="IBM Plex Sans"/>
                <a:ea typeface="IBM Plex Sans"/>
                <a:cs typeface="IBM Plex Sans"/>
                <a:sym typeface="IBM Plex Sans"/>
              </a:rPr>
              <a:t>Nasce nel </a:t>
            </a:r>
            <a:r>
              <a:rPr b="1" lang="en-GB" sz="1100">
                <a:latin typeface="IBM Plex Sans"/>
                <a:ea typeface="IBM Plex Sans"/>
                <a:cs typeface="IBM Plex Sans"/>
                <a:sym typeface="IBM Plex Sans"/>
              </a:rPr>
              <a:t>2015</a:t>
            </a:r>
            <a:r>
              <a:rPr lang="en-GB" sz="1100">
                <a:latin typeface="IBM Plex Sans"/>
                <a:ea typeface="IBM Plex Sans"/>
                <a:cs typeface="IBM Plex Sans"/>
                <a:sym typeface="IBM Plex Sans"/>
              </a:rPr>
              <a:t>, in concomitanza con la </a:t>
            </a:r>
            <a:r>
              <a:rPr b="1" lang="en-GB" sz="1100">
                <a:latin typeface="IBM Plex Sans"/>
                <a:ea typeface="IBM Plex Sans"/>
                <a:cs typeface="IBM Plex Sans"/>
                <a:sym typeface="IBM Plex Sans"/>
              </a:rPr>
              <a:t>donazione da parte di Google di un progetto interno di orchestrazione automatica Kubernetes</a:t>
            </a:r>
            <a:r>
              <a:rPr lang="en-GB" sz="1100">
                <a:latin typeface="IBM Plex Sans"/>
                <a:ea typeface="IBM Plex Sans"/>
                <a:cs typeface="IBM Plex Sans"/>
                <a:sym typeface="IBM Plex Sans"/>
              </a:rPr>
              <a:t> e rilascio v1.0</a:t>
            </a:r>
            <a:endParaRPr sz="11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-"/>
            </a:pPr>
            <a:r>
              <a:rPr lang="en-GB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Struttura </a:t>
            </a:r>
            <a:r>
              <a:rPr b="1" lang="en-GB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team ed organismi di governance per uno sviluppo indipendente del “kernel del cloud”</a:t>
            </a:r>
            <a:r>
              <a:rPr lang="en-GB" sz="11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(TOC, Advisory Board, SIG-groups, Working groups, etc..)</a:t>
            </a:r>
            <a:endParaRPr sz="11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BM Plex Sans"/>
              <a:buChar char="-"/>
            </a:pPr>
            <a:r>
              <a:rPr b="1" lang="en-GB" sz="1100" u="sng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Creazione di un ecosistema: completo, libero e indipendente</a:t>
            </a:r>
            <a:endParaRPr b="1" sz="1100" u="sng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361600" y="1040325"/>
            <a:ext cx="3624900" cy="27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IBM Plex Sans"/>
                <a:ea typeface="IBM Plex Sans"/>
                <a:cs typeface="IBM Plex Sans"/>
                <a:sym typeface="IBM Plex Sans"/>
              </a:rPr>
              <a:t>Linux Foundation &amp; LFE</a:t>
            </a:r>
            <a:endParaRPr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"/>
              <a:buChar char="-"/>
            </a:pP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Non-profit, nata nel 2000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"/>
              <a:buChar char="-"/>
            </a:pPr>
            <a:r>
              <a:rPr b="1"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Governance neutrale per lo sviluppo del Kernel Linux</a:t>
            </a:r>
            <a:endParaRPr b="1"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"/>
              <a:buChar char="-"/>
            </a:pP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Oggi si è espansa a </a:t>
            </a:r>
            <a:r>
              <a:rPr b="1"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decine di nuovi progetti</a:t>
            </a: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fondazioni e standard (</a:t>
            </a:r>
            <a:r>
              <a:rPr i="1"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CNCF</a:t>
            </a: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i="1"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RISC-V</a:t>
            </a: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i="1"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OpenWallet</a:t>
            </a: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i="1"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FINOS</a:t>
            </a: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, etc..)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"/>
              <a:buChar char="-"/>
            </a:pP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OSS non è solo sviluppo, si occupa di tutti gli aspetti </a:t>
            </a:r>
            <a:r>
              <a:rPr b="1"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legali</a:t>
            </a: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e di </a:t>
            </a:r>
            <a:r>
              <a:rPr b="1"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governance</a:t>
            </a: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(IP, Regulation, etc..)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IBM Plex Sans"/>
              <a:buChar char="-"/>
            </a:pP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Dal 2022/2023 nasce nuova entity europea (</a:t>
            </a:r>
            <a:r>
              <a:rPr b="1"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Linux Foundation Europe</a:t>
            </a:r>
            <a:r>
              <a:rPr lang="en-GB" sz="11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endParaRPr sz="110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25" name="Google Shape;225;p26"/>
          <p:cNvPicPr preferRelativeResize="0"/>
          <p:nvPr/>
        </p:nvPicPr>
        <p:blipFill rotWithShape="1">
          <a:blip r:embed="rId3">
            <a:alphaModFix/>
          </a:blip>
          <a:srcRect b="40984" l="0" r="0" t="32478"/>
          <a:stretch/>
        </p:blipFill>
        <p:spPr>
          <a:xfrm>
            <a:off x="361600" y="3962700"/>
            <a:ext cx="2691725" cy="71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E1E30"/>
      </a:dk1>
      <a:lt1>
        <a:srgbClr val="FFFFFF"/>
      </a:lt1>
      <a:dk2>
        <a:srgbClr val="0E1E30"/>
      </a:dk2>
      <a:lt2>
        <a:srgbClr val="1E66FA"/>
      </a:lt2>
      <a:accent1>
        <a:srgbClr val="51E5FF"/>
      </a:accent1>
      <a:accent2>
        <a:srgbClr val="D82A76"/>
      </a:accent2>
      <a:accent3>
        <a:srgbClr val="00965C"/>
      </a:accent3>
      <a:accent4>
        <a:srgbClr val="FF5C00"/>
      </a:accent4>
      <a:accent5>
        <a:srgbClr val="54F0B2"/>
      </a:accent5>
      <a:accent6>
        <a:srgbClr val="F8DB5C"/>
      </a:accent6>
      <a:hlink>
        <a:srgbClr val="FF5C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